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9-29T14:18:55.9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0,'-32'0,"0"32,1 0,-1 0,-31 31,31 0,0 1,32 0,-31-1,31 0,0 1,31 0,1-1,0 0,31 1,-31-32,31 0,1-1,-1 1,0-32</inkml:trace>
  <inkml:trace contextRef="#ctx0" brushRef="#br0" timeOffset="382">633 0,'0'32,"31"0,-31 0,0 31,0 0,0 1,0 0,32-1,-32 0,0 1,0-32,0 0,32-1,-32 1,0-64,0 1,0-1,31 0,-31 0,32 0,0 32,0-31,-1 31,1 0,0 31,-1 1,1 0,0 0,0 0,-1-1,-31 33,0-33,-31 1,-1 0,0 0,0-32,1 0,-1 0,0 0,32-32,-31 32</inkml:trace>
  <inkml:trace contextRef="#ctx0" brushRef="#br0" timeOffset="962">1457 508,'-32'0,"1"32,-1-32,0 32,32 0,-32-1,32 1,-31-32,62 63,1-31,0-32,0 0,-1-32,-31 1,32 31,-32-64,0 33,0 62,0 1,0 31,0 1,32-32,-32 0,31-32,1 31,0-31,0 0,-1-31,1-1</inkml:trace>
  <inkml:trace contextRef="#ctx0" brushRef="#br0" timeOffset="1492">1838 222,'0'64,"0"-32,0 31,0 1,0-1,31 1,-31-1,0-31,0 31,32 1,-32-32,32 0,-1-1,1 1</inkml:trace>
  <inkml:trace contextRef="#ctx0" brushRef="#br0" timeOffset="1772">2314 540,'-32'0,"1"0,-1 32,-32-32,64 32,-32-1,32 1,0 31,32 1,-1-64,2 0,-1 0,-1 0,1 0,0-32,0 0,-1 1,-31-33,0 33,0 62,-31-31,31 32,31 31,1 1,-32-32,32-32,-32 32,31-32,1 0,0-32</inkml:trace>
  <inkml:trace contextRef="#ctx0" brushRef="#br0" timeOffset="2252">2663 604,'0'31,"0"1,0 31,32 1,-1-32,1-64,0 0,-1 0,-31 1,0-33,32 64,0 0,0 0,-1 32,1 31,0 1,-32-32,0 0,31-32</inkml:trace>
  <inkml:trace contextRef="#ctx0" brushRef="#br0" timeOffset="2722">3297 604,'-32'31,"1"1,-1 0,32-1,32 1,-32 0,31-32,-31 32,32-32,31 0,-31 0,0 0</inkml:trace>
  <inkml:trace contextRef="#ctx0" brushRef="#br0" timeOffset="2942">3551 730,'31'0,"1"0,0 0,0 0,-1 0,1-31,0 31,-1-32,-62 0,-1 32,0 0,1 0,-1 0,32 32,-32-32,32 63,32-31,0 0,31-32,-31 32,31-32,0 0</inkml:trace>
  <inkml:trace contextRef="#ctx0" brushRef="#br0" timeOffset="3382">3868 127,'63'0,"-31"0,31 64,1-33,31 33,-32 31,1 0,-33 1,1-1,0 0,-32 1,0-1,-32 0,0-31,-31-1,0 0,-1 1,-31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9-29T14:19:17.6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604 63,'-31'0,"31"-32,-32 32,0 0,0 0,0 0,0 0,-31 0,31 32,-32 0,33-2,-33 2,32 0,0-1,0 33,1-1,-1-32,32 32,0-31,32 31,-32-31,31-2,1 2,32-1,-32-31,31 32,1-32,0 0,31 0,-63-32,32 32,-1-31,-31-1,0-30,0-1,-32 31,0-31,0 0,-32 0,0 0,-32-1,33 34,-33-2,0 0,-31 1,31 31,-31 0,31 31,0-31,1 32</inkml:trace>
  <inkml:trace contextRef="#ctx0" brushRef="#br0" timeOffset="1930">382 1324,'-64'-31,"32"31,-31-32,31 64,0-32,0 31,0-31,0 63,1-32,31 32,-32-31,32 31,0 0,0-32,32 33,-1-33,-31 33,32-34,32 2,-32 0,31-1,1-31,31 0,-31 0,0 0,31-31,-31-1,0 0,-33 2,33-2,-64-31,0-1,0 1,0 1,-32-2,-31 1,-1 0,0 32,1-32,-33 63,-31-32,31 32,-31 32,32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9-29T14:19:21.9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0,'32'32,"-32"0,32-1,0 33,0-33,-1 33,33-1,-1 0,-31-31,32 63,-1-32,-31-63,-1 95,1-95,0 64,0-33,-32-31</inkml:trace>
  <inkml:trace contextRef="#ctx0" brushRef="#br0" timeOffset="370">666 127,'-31'32,"31"-1,-32 1,0 0,1 63,-33-64,0 64,-31-63,32 95,-33-96,33 127,0-94,31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9-29T14:18:51.0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31,'32'0,"-1"0,1-22,0 44,0-22,-1 0,1 0,0 0,31 0,-31 0,0 0,32 0,-1 0,1 0,-33 0,33 0,-1 0,1 0,0 0,-1 21,1-21,-1 0,1 0,-1 0,33 0,-33 0,1 0,-1-21,33 21,-33 0,1 0,31 0,-32 0,1 0,31 0,-31 0,31 0,0 0,-31 0,31 0,-31 0,31 0,-31 0,31 0,-31 0,31 0,-32 0,33 0,-33 0,33-22,-1 22,-32 0,33 0,-33 0,1 0,31 0,0 0,-31 0,31 0,-31 0,31 0,0 22,-31-22,31 0,1 0,-33 0,32 0,-31 21,31-21,1 0,-33 0,32 0,1 0,-33 0,33 0,-33 0,33 0,-1 0,0 0,0 0,-31-21,31 21,1 0,-33 0,1 0,-1 0,-31-22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9-29T14:18:54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72,'32'0,"0"0,-1 0,1 0,32 0,-33 0,33 0,-1 0,1-26,-1 26,33 0,-33 0,32 0,1-26,-1 26,32 0,-32 0,0 0,1 0,31 0,-32 0,32 0,-32 0,32 0,0 0,0 0,0 26,-31-26,31 0,0 0,0 0,0 0,-32 0,32 26,0-26,0 0,32 0,-32 25,-32-25,32 0,0 0,0 25,32-25,-32 0,0 0,-32 26,32-26,0 0,-31 0,-1 0,0 0,0 0,-31 0,31 0,-63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ED1720-059E-4E2E-B786-379283F0B5B8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5E7881-F7B0-4454-B765-CD03906589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napoleon/videos/napole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Napoleon_Moscow_Fir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File:Prianishnikov_1812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1799-1815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The Napoleonic Era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572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http://www.history.com/topics/napoleon/videos/napoleon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486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Napoleon Cartoon – The History Channel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Welcomed émigrés (nobles) back into </a:t>
            </a:r>
            <a:r>
              <a:rPr lang="en-US" dirty="0" err="1" smtClean="0"/>
              <a:t>govt</a:t>
            </a:r>
            <a:r>
              <a:rPr lang="en-US" dirty="0" smtClean="0"/>
              <a:t> positions on good behavior</a:t>
            </a:r>
          </a:p>
          <a:p>
            <a:r>
              <a:rPr lang="en-US" dirty="0" smtClean="0"/>
              <a:t>Promoted officials by </a:t>
            </a:r>
            <a:r>
              <a:rPr lang="en-US" dirty="0" smtClean="0">
                <a:solidFill>
                  <a:schemeClr val="bg1"/>
                </a:solidFill>
              </a:rPr>
              <a:t>merit not nobility</a:t>
            </a:r>
          </a:p>
          <a:p>
            <a:r>
              <a:rPr lang="en-US" dirty="0" smtClean="0"/>
              <a:t>Set up Lycees (</a:t>
            </a:r>
            <a:r>
              <a:rPr lang="en-US" dirty="0" smtClean="0">
                <a:solidFill>
                  <a:schemeClr val="bg1"/>
                </a:solidFill>
              </a:rPr>
              <a:t>public schools</a:t>
            </a:r>
            <a:r>
              <a:rPr lang="en-US" dirty="0" smtClean="0"/>
              <a:t>, which consisted of ordinary and wealthy children)</a:t>
            </a:r>
          </a:p>
          <a:p>
            <a:r>
              <a:rPr lang="en-US" dirty="0" smtClean="0"/>
              <a:t>He would introduced the </a:t>
            </a:r>
            <a:r>
              <a:rPr lang="en-US" dirty="0" smtClean="0">
                <a:solidFill>
                  <a:schemeClr val="bg1"/>
                </a:solidFill>
              </a:rPr>
              <a:t>metric system </a:t>
            </a:r>
            <a:r>
              <a:rPr lang="en-US" dirty="0" smtClean="0"/>
              <a:t>to France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u="sng" dirty="0" smtClean="0"/>
              <a:t>Social Reform	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CONCORDAT (agreement) with the pope</a:t>
            </a:r>
          </a:p>
          <a:p>
            <a:pPr lvl="1"/>
            <a:r>
              <a:rPr lang="en-US" dirty="0" smtClean="0"/>
              <a:t>New relationship b/w church and state</a:t>
            </a:r>
          </a:p>
          <a:p>
            <a:pPr lvl="1"/>
            <a:r>
              <a:rPr lang="en-US" dirty="0" smtClean="0"/>
              <a:t>Allowed </a:t>
            </a:r>
            <a:r>
              <a:rPr lang="en-US" dirty="0" smtClean="0">
                <a:solidFill>
                  <a:schemeClr val="bg1"/>
                </a:solidFill>
              </a:rPr>
              <a:t>freedom of religion</a:t>
            </a:r>
          </a:p>
          <a:p>
            <a:pPr lvl="1"/>
            <a:r>
              <a:rPr lang="en-US" dirty="0" smtClean="0"/>
              <a:t>However, he promoted Catholicism as “great majority” and </a:t>
            </a:r>
            <a:r>
              <a:rPr lang="en-US" dirty="0" smtClean="0">
                <a:solidFill>
                  <a:schemeClr val="bg1"/>
                </a:solidFill>
              </a:rPr>
              <a:t>“true” religion </a:t>
            </a:r>
            <a:r>
              <a:rPr lang="en-US" dirty="0" smtClean="0"/>
              <a:t>of France</a:t>
            </a:r>
          </a:p>
          <a:p>
            <a:pPr lvl="1"/>
            <a:r>
              <a:rPr lang="en-US" dirty="0" smtClean="0"/>
              <a:t>Eliminated any political control of Pope</a:t>
            </a:r>
          </a:p>
          <a:p>
            <a:pPr lvl="1"/>
            <a:r>
              <a:rPr lang="en-US" dirty="0" smtClean="0"/>
              <a:t>He </a:t>
            </a:r>
            <a:r>
              <a:rPr lang="en-US" dirty="0" smtClean="0">
                <a:solidFill>
                  <a:schemeClr val="bg1"/>
                </a:solidFill>
              </a:rPr>
              <a:t>emancipated</a:t>
            </a:r>
            <a:r>
              <a:rPr lang="en-US" dirty="0" smtClean="0"/>
              <a:t> Jews from laws that restricted them to ghettos.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Religious Reform	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the </a:t>
            </a:r>
            <a:r>
              <a:rPr lang="en-US" u="sng" dirty="0" smtClean="0">
                <a:solidFill>
                  <a:schemeClr val="bg1"/>
                </a:solidFill>
              </a:rPr>
              <a:t>Napoleonic Code of Laws</a:t>
            </a:r>
            <a:r>
              <a:rPr lang="en-US" u="sng" dirty="0" smtClean="0"/>
              <a:t> (1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post king modern day laws)</a:t>
            </a:r>
          </a:p>
          <a:p>
            <a:pPr lvl="1"/>
            <a:r>
              <a:rPr lang="en-US" dirty="0" smtClean="0"/>
              <a:t>Set of 101 new laws establishing strong sense of law and order , but simultaneously many of the laws placed big limitations on individual freedoms.</a:t>
            </a:r>
          </a:p>
          <a:p>
            <a:r>
              <a:rPr lang="en-US" dirty="0" smtClean="0"/>
              <a:t>Equality under the law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Freedom of speech and press were limited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Censured newspapers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Reduced women’s rights </a:t>
            </a:r>
            <a:r>
              <a:rPr lang="en-US" dirty="0" smtClean="0"/>
              <a:t>(right to sell property)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Restored slavery </a:t>
            </a:r>
            <a:r>
              <a:rPr lang="en-US" dirty="0" smtClean="0"/>
              <a:t>in French Colonies of </a:t>
            </a:r>
            <a:r>
              <a:rPr lang="en-US" smtClean="0"/>
              <a:t>the Caribbean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Legal Reform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Military genius </a:t>
            </a:r>
            <a:r>
              <a:rPr lang="en-US" dirty="0" smtClean="0"/>
              <a:t>(Wellington said: “In this age, past ages, in any age, Napoleon is the greatest general”)</a:t>
            </a:r>
          </a:p>
          <a:p>
            <a:r>
              <a:rPr lang="en-US" dirty="0" smtClean="0"/>
              <a:t>Expert in </a:t>
            </a:r>
            <a:r>
              <a:rPr lang="en-US" dirty="0" smtClean="0">
                <a:solidFill>
                  <a:schemeClr val="bg1"/>
                </a:solidFill>
              </a:rPr>
              <a:t>use of artillery</a:t>
            </a:r>
          </a:p>
          <a:p>
            <a:r>
              <a:rPr lang="en-US" dirty="0" smtClean="0"/>
              <a:t>Developed </a:t>
            </a:r>
            <a:r>
              <a:rPr lang="en-US" dirty="0" smtClean="0">
                <a:solidFill>
                  <a:schemeClr val="bg1"/>
                </a:solidFill>
              </a:rPr>
              <a:t>innovative artillery strategy </a:t>
            </a:r>
            <a:r>
              <a:rPr lang="en-US" dirty="0" smtClean="0"/>
              <a:t>still in use today (i.e. mobile artillery: tank-like but lighter arms)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Military Mastermind</a:t>
            </a:r>
            <a:endParaRPr lang="en-US" u="sng" dirty="0"/>
          </a:p>
        </p:txBody>
      </p:sp>
      <p:pic>
        <p:nvPicPr>
          <p:cNvPr id="4" name="Picture 3" descr="dhm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038600"/>
            <a:ext cx="4191000" cy="2590800"/>
          </a:xfrm>
          <a:prstGeom prst="rect">
            <a:avLst/>
          </a:prstGeom>
        </p:spPr>
      </p:pic>
      <p:pic>
        <p:nvPicPr>
          <p:cNvPr id="5" name="Picture 4" descr="austerlitz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038600"/>
            <a:ext cx="3886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quickly forced his power across Europe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Battle of Austerlitz </a:t>
            </a:r>
            <a:r>
              <a:rPr lang="en-US" dirty="0" smtClean="0"/>
              <a:t>-December 1805 (see p. 207- Voices from the Past)</a:t>
            </a:r>
          </a:p>
          <a:p>
            <a:pPr lvl="1"/>
            <a:r>
              <a:rPr lang="en-US" dirty="0" smtClean="0"/>
              <a:t>Invades Austria</a:t>
            </a:r>
          </a:p>
          <a:p>
            <a:pPr lvl="1"/>
            <a:r>
              <a:rPr lang="en-US" dirty="0" smtClean="0"/>
              <a:t>Forces emperor to make peace and forms alliance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Battle of Jena </a:t>
            </a:r>
            <a:r>
              <a:rPr lang="en-US" dirty="0" smtClean="0"/>
              <a:t>-October 1806</a:t>
            </a:r>
          </a:p>
          <a:p>
            <a:pPr lvl="1"/>
            <a:r>
              <a:rPr lang="en-US" dirty="0" smtClean="0"/>
              <a:t>Invades Prussia</a:t>
            </a:r>
          </a:p>
          <a:p>
            <a:pPr lvl="1"/>
            <a:r>
              <a:rPr lang="en-US" dirty="0" smtClean="0"/>
              <a:t>Forces King to make peace and forms alliance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Napoleon: The </a:t>
            </a:r>
            <a:r>
              <a:rPr u="sng" dirty="0" err="1" smtClean="0"/>
              <a:t>Conquerer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Battle of Friedland</a:t>
            </a:r>
            <a:r>
              <a:rPr lang="en-US" dirty="0" smtClean="0"/>
              <a:t>: June 1807</a:t>
            </a:r>
          </a:p>
          <a:p>
            <a:pPr lvl="1"/>
            <a:r>
              <a:rPr lang="en-US" dirty="0" smtClean="0"/>
              <a:t>Fought in Poland</a:t>
            </a:r>
          </a:p>
          <a:p>
            <a:pPr lvl="1"/>
            <a:r>
              <a:rPr lang="en-US" dirty="0" smtClean="0"/>
              <a:t>Against Russians</a:t>
            </a:r>
          </a:p>
          <a:p>
            <a:pPr lvl="1"/>
            <a:r>
              <a:rPr lang="en-US" dirty="0" smtClean="0"/>
              <a:t>Forces Czar Alex I to the bargaining table</a:t>
            </a:r>
          </a:p>
          <a:p>
            <a:pPr lvl="2"/>
            <a:r>
              <a:rPr lang="en-US" dirty="0" smtClean="0"/>
              <a:t>PEACE OF TILSIT</a:t>
            </a:r>
          </a:p>
          <a:p>
            <a:pPr lvl="3"/>
            <a:r>
              <a:rPr lang="en-US" dirty="0" smtClean="0"/>
              <a:t>Napoleon can have western ½ of Poland and all of Europe</a:t>
            </a:r>
          </a:p>
          <a:p>
            <a:pPr lvl="3"/>
            <a:r>
              <a:rPr lang="en-US" dirty="0" smtClean="0"/>
              <a:t>Alex I can have eastern ½ of Poland and all Ottoman Empire</a:t>
            </a:r>
          </a:p>
          <a:p>
            <a:pPr lvl="3"/>
            <a:r>
              <a:rPr lang="en-US" dirty="0" smtClean="0"/>
              <a:t>Peaceful coexistence</a:t>
            </a:r>
          </a:p>
          <a:p>
            <a:pPr lvl="3"/>
            <a:r>
              <a:rPr lang="en-US" dirty="0" smtClean="0"/>
              <a:t>Non-aggression Pact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Napoleon: The Conqueror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-nap-war18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255" y="685800"/>
            <a:ext cx="65532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dirty="0" smtClean="0"/>
              <a:t>Napoleon's Europe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1055" y="5257800"/>
            <a:ext cx="8229600" cy="11049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He appoints several of his brothers to thrones (Joseph – King of Spain, </a:t>
            </a:r>
            <a:r>
              <a:rPr lang="en-US" sz="2400" smtClean="0"/>
              <a:t>Louis -King </a:t>
            </a:r>
            <a:r>
              <a:rPr lang="en-US" sz="2400" dirty="0" smtClean="0"/>
              <a:t>of Holland), Lucien and Jerome also held high posts but all of them were in conflict with Napoleon at different times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becomes blinded by success and makes </a:t>
            </a:r>
            <a:r>
              <a:rPr lang="en-US" dirty="0" smtClean="0">
                <a:solidFill>
                  <a:schemeClr val="bg1"/>
                </a:solidFill>
              </a:rPr>
              <a:t>three fatal mistakes…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1.  </a:t>
            </a:r>
            <a:r>
              <a:rPr lang="en-US" dirty="0" smtClean="0">
                <a:solidFill>
                  <a:schemeClr val="bg1"/>
                </a:solidFill>
              </a:rPr>
              <a:t>Continental System </a:t>
            </a:r>
            <a:r>
              <a:rPr lang="en-US" dirty="0" smtClean="0"/>
              <a:t>(attempted blockade of GB)</a:t>
            </a:r>
          </a:p>
          <a:p>
            <a:pPr lvl="1"/>
            <a:r>
              <a:rPr lang="en-US" dirty="0" smtClean="0"/>
              <a:t>2. </a:t>
            </a:r>
            <a:r>
              <a:rPr lang="en-US" dirty="0" smtClean="0">
                <a:solidFill>
                  <a:schemeClr val="bg1"/>
                </a:solidFill>
              </a:rPr>
              <a:t>The Peninsular War </a:t>
            </a:r>
            <a:r>
              <a:rPr lang="en-US" dirty="0" smtClean="0"/>
              <a:t>(a result of non-compliance with the Continental System)</a:t>
            </a:r>
          </a:p>
          <a:p>
            <a:pPr lvl="1"/>
            <a:r>
              <a:rPr lang="en-US" dirty="0" smtClean="0"/>
              <a:t>3. </a:t>
            </a:r>
            <a:r>
              <a:rPr lang="en-US" dirty="0" smtClean="0">
                <a:solidFill>
                  <a:schemeClr val="bg1"/>
                </a:solidFill>
              </a:rPr>
              <a:t>Invasion of Russia </a:t>
            </a:r>
            <a:r>
              <a:rPr lang="en-US" dirty="0" smtClean="0"/>
              <a:t>(a result of non-compliance with the Continental System)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u="sng" dirty="0" smtClean="0"/>
              <a:t>Napoleon's ego gets in his way</a:t>
            </a:r>
            <a:r>
              <a:rPr lang="en-US" u="sng" dirty="0" smtClean="0"/>
              <a:t>…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1806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GOAL: </a:t>
            </a:r>
            <a:r>
              <a:rPr lang="en-US" dirty="0" smtClean="0">
                <a:solidFill>
                  <a:schemeClr val="bg1"/>
                </a:solidFill>
              </a:rPr>
              <a:t>to make Europe self-sufficient from GB and cripple GB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Blockaded GB </a:t>
            </a:r>
            <a:r>
              <a:rPr lang="en-US" dirty="0" smtClean="0"/>
              <a:t>goods into Europe</a:t>
            </a:r>
          </a:p>
          <a:p>
            <a:r>
              <a:rPr lang="en-US" dirty="0" smtClean="0"/>
              <a:t>However, Russia still is selling grain to GB.  This causes a breakdown in the alliance between Russia and France and eventually leads to the War of 1812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Continental System</a:t>
            </a:r>
            <a:endParaRPr lang="en-US" u="sng" dirty="0"/>
          </a:p>
        </p:txBody>
      </p:sp>
      <p:pic>
        <p:nvPicPr>
          <p:cNvPr id="29698" name="Picture 2" descr="http://upload.wikimedia.org/wikipedia/commons/thumb/c/ce/Napoleon_Moscow_Fire.JPG/200px-Napoleon_Moscow_F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3886200" cy="2331721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9/96/Prianishnikov_1812.jpg/300px-Prianishnikov_18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4038600" cy="23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/>
          <a:lstStyle/>
          <a:p>
            <a:r>
              <a:rPr lang="en-US" sz="2000" dirty="0" smtClean="0"/>
              <a:t>1808-1813 (will overlap with Invasion of Russia)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Portugal is not participating in the Continental System</a:t>
            </a:r>
            <a:r>
              <a:rPr lang="en-US" sz="2000" dirty="0" smtClean="0"/>
              <a:t>, so he sends an army through Spain to attack Portugal for their non-compliance</a:t>
            </a:r>
          </a:p>
          <a:p>
            <a:r>
              <a:rPr lang="en-US" sz="2000" dirty="0" smtClean="0"/>
              <a:t>On his way to Portugal</a:t>
            </a:r>
            <a:r>
              <a:rPr lang="en-US" sz="2000" dirty="0" smtClean="0">
                <a:solidFill>
                  <a:schemeClr val="bg1"/>
                </a:solidFill>
              </a:rPr>
              <a:t>, Spanish guerrillas </a:t>
            </a:r>
            <a:r>
              <a:rPr lang="en-US" sz="2000" dirty="0" smtClean="0"/>
              <a:t>(this is where it got its name from) fight in the name of NATIONALISM (it was a brutal, bloody war between the two).  Britain will send aid to help the guerrillas.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Napoleon never gets Portugal and brother Joseph</a:t>
            </a:r>
            <a:r>
              <a:rPr lang="en-US" sz="2000" dirty="0" smtClean="0"/>
              <a:t> never gets to keep the crown as King of Spain (he ends up being exiled to Philly)</a:t>
            </a:r>
          </a:p>
          <a:p>
            <a:r>
              <a:rPr lang="en-US" sz="2000" dirty="0" smtClean="0"/>
              <a:t>Napoleon losses 300,000 men greatly weakening his army.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u="sng" dirty="0" smtClean="0"/>
              <a:t>Peninsular War</a:t>
            </a:r>
            <a:endParaRPr lang="en-US" u="sng" dirty="0"/>
          </a:p>
        </p:txBody>
      </p:sp>
      <p:pic>
        <p:nvPicPr>
          <p:cNvPr id="4" name="Picture 3" descr="01s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1750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kipedy.com/image_n/n_pic_new/napoleonic_war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June, 1812</a:t>
            </a:r>
          </a:p>
          <a:p>
            <a:r>
              <a:rPr lang="en-US" u="sng" dirty="0" smtClean="0"/>
              <a:t>GOAL: </a:t>
            </a:r>
            <a:r>
              <a:rPr lang="en-US" b="1" dirty="0" smtClean="0">
                <a:solidFill>
                  <a:schemeClr val="bg1"/>
                </a:solidFill>
              </a:rPr>
              <a:t>quickly (Napoleon predicted a 20 day campaign)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take Russia as punishment for breaking Continental System (selling grain to GB)</a:t>
            </a:r>
          </a:p>
          <a:p>
            <a:r>
              <a:rPr lang="en-US" dirty="0" smtClean="0"/>
              <a:t>Invades with </a:t>
            </a:r>
            <a:r>
              <a:rPr lang="en-US" dirty="0" smtClean="0">
                <a:solidFill>
                  <a:schemeClr val="bg1"/>
                </a:solidFill>
              </a:rPr>
              <a:t>Grand Army of 600,000 men </a:t>
            </a:r>
            <a:r>
              <a:rPr lang="en-US" dirty="0" smtClean="0"/>
              <a:t>(many of these men were not from France and didn’t have high loyalty toward Napoleon to begin with)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Scorched-earth policy </a:t>
            </a:r>
            <a:r>
              <a:rPr lang="en-US" dirty="0" smtClean="0"/>
              <a:t>sucks him </a:t>
            </a:r>
            <a:r>
              <a:rPr lang="en-US" sz="2200" dirty="0" smtClean="0"/>
              <a:t>in (no food, water , shelter)</a:t>
            </a:r>
          </a:p>
          <a:p>
            <a:r>
              <a:rPr lang="en-US" dirty="0" smtClean="0"/>
              <a:t>Wins at Moscow, but Czar won’t surrender.  </a:t>
            </a:r>
            <a:r>
              <a:rPr lang="en-US" dirty="0" smtClean="0">
                <a:solidFill>
                  <a:schemeClr val="bg1"/>
                </a:solidFill>
              </a:rPr>
              <a:t>Winter </a:t>
            </a:r>
            <a:r>
              <a:rPr lang="en-US" dirty="0" smtClean="0"/>
              <a:t>sets in and he never gets Russia</a:t>
            </a:r>
          </a:p>
          <a:p>
            <a:r>
              <a:rPr lang="en-US" dirty="0" smtClean="0"/>
              <a:t>December, 1812-</a:t>
            </a:r>
            <a:r>
              <a:rPr lang="en-US" dirty="0" smtClean="0">
                <a:solidFill>
                  <a:schemeClr val="bg1"/>
                </a:solidFill>
              </a:rPr>
              <a:t>Returns with 10,000 men</a:t>
            </a:r>
          </a:p>
          <a:p>
            <a:r>
              <a:rPr lang="en-US" dirty="0" smtClean="0"/>
              <a:t>Beginning of the end for Napoleon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Invasion of Russia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Europe has Napoleon at his weakest and decide to attack</a:t>
            </a:r>
          </a:p>
          <a:p>
            <a:r>
              <a:rPr lang="en-US" dirty="0" smtClean="0"/>
              <a:t>Grand </a:t>
            </a:r>
            <a:r>
              <a:rPr lang="en-US" dirty="0" smtClean="0"/>
              <a:t>Alliance of Europe </a:t>
            </a:r>
            <a:r>
              <a:rPr lang="en-US" dirty="0" smtClean="0"/>
              <a:t>takes him on and wins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Exiled to Elba</a:t>
            </a:r>
            <a:r>
              <a:rPr lang="en-US" dirty="0" smtClean="0"/>
              <a:t>, but returns; Last 100 days</a:t>
            </a:r>
          </a:p>
          <a:p>
            <a:r>
              <a:rPr lang="en-US" dirty="0" smtClean="0"/>
              <a:t>Finally defeated at the </a:t>
            </a:r>
            <a:r>
              <a:rPr lang="en-US" dirty="0" smtClean="0">
                <a:solidFill>
                  <a:schemeClr val="bg1"/>
                </a:solidFill>
              </a:rPr>
              <a:t>Battle of Waterloo (Belgium) by </a:t>
            </a:r>
            <a:r>
              <a:rPr lang="en-US" dirty="0" smtClean="0">
                <a:solidFill>
                  <a:schemeClr val="bg1"/>
                </a:solidFill>
              </a:rPr>
              <a:t>General Wellington of GB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Exiled again</a:t>
            </a:r>
            <a:r>
              <a:rPr lang="en-US" dirty="0" smtClean="0"/>
              <a:t>…but much further away—St. Helena (South Atlantic</a:t>
            </a:r>
            <a:r>
              <a:rPr lang="en-US" dirty="0" smtClean="0"/>
              <a:t>) under guard of GB.  There are other inhabitants of the island, but none of them are family.</a:t>
            </a:r>
            <a:endParaRPr lang="en-US" dirty="0" smtClean="0"/>
          </a:p>
          <a:p>
            <a:r>
              <a:rPr lang="en-US" dirty="0" smtClean="0"/>
              <a:t>Dies on the island in </a:t>
            </a:r>
            <a:r>
              <a:rPr lang="en-US" dirty="0" smtClean="0"/>
              <a:t>1821 (age 51).  Cause of death never determined….some speculate stomach cancer, arsenic poisoning</a:t>
            </a:r>
            <a:r>
              <a:rPr lang="en-US" smtClean="0"/>
              <a:t>, neglect…..</a:t>
            </a:r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Why don’t they (France or GB) just kill him?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/>
              <a:t>Kick him when he's </a:t>
            </a:r>
            <a:r>
              <a:rPr u="sng" dirty="0" smtClean="0"/>
              <a:t>down???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/>
              <a:t>Now that he's gone</a:t>
            </a:r>
            <a:r>
              <a:rPr lang="en-US" u="sng" dirty="0" smtClean="0"/>
              <a:t>…what do we do?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76800" cy="45720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Congress of Vienna </a:t>
            </a:r>
            <a:r>
              <a:rPr lang="en-US" sz="1800" u="sng" dirty="0" smtClean="0"/>
              <a:t>(1814-1815)</a:t>
            </a:r>
          </a:p>
          <a:p>
            <a:pPr lvl="1"/>
            <a:r>
              <a:rPr lang="en-US" sz="2200" smtClean="0"/>
              <a:t>GOAL:  </a:t>
            </a:r>
            <a:r>
              <a:rPr lang="en-US" sz="2200" dirty="0" smtClean="0">
                <a:solidFill>
                  <a:schemeClr val="bg1"/>
                </a:solidFill>
              </a:rPr>
              <a:t>Restore order and stability in Europe</a:t>
            </a:r>
          </a:p>
          <a:p>
            <a:r>
              <a:rPr lang="en-US" sz="2000" dirty="0" smtClean="0"/>
              <a:t>4 weeks of meetings turned into 8 mos.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Ring Leader and Host</a:t>
            </a:r>
          </a:p>
          <a:p>
            <a:pPr lvl="1"/>
            <a:r>
              <a:rPr lang="en-US" dirty="0" err="1" smtClean="0"/>
              <a:t>Klemens</a:t>
            </a:r>
            <a:r>
              <a:rPr lang="en-US" dirty="0" smtClean="0"/>
              <a:t> von </a:t>
            </a:r>
            <a:r>
              <a:rPr lang="en-US" dirty="0" smtClean="0">
                <a:solidFill>
                  <a:schemeClr val="bg1"/>
                </a:solidFill>
              </a:rPr>
              <a:t>Metternich</a:t>
            </a:r>
            <a:r>
              <a:rPr lang="en-US" dirty="0" smtClean="0"/>
              <a:t> –Foreign Minister of Austria</a:t>
            </a:r>
          </a:p>
        </p:txBody>
      </p:sp>
      <p:pic>
        <p:nvPicPr>
          <p:cNvPr id="5" name="Content Placeholder 4" descr="240px-Metternich_by_Lawren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3819" y="1771650"/>
            <a:ext cx="3048000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Action Plan: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Encirclement of France</a:t>
            </a:r>
          </a:p>
          <a:p>
            <a:pPr marL="880110" lvl="1" indent="-514350"/>
            <a:r>
              <a:rPr lang="en-US" dirty="0" smtClean="0"/>
              <a:t>Strengthen countries around France</a:t>
            </a:r>
          </a:p>
          <a:p>
            <a:pPr marL="880110" lvl="1" indent="-514350"/>
            <a:r>
              <a:rPr lang="en-US" dirty="0" smtClean="0"/>
              <a:t>Prevent French aggression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Balance of Power</a:t>
            </a:r>
          </a:p>
          <a:p>
            <a:pPr marL="880110" lvl="1" indent="-514350"/>
            <a:r>
              <a:rPr lang="en-US" dirty="0" smtClean="0"/>
              <a:t>Restore balance so no country would be a threat to others in Europe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Legitimacy</a:t>
            </a:r>
          </a:p>
          <a:p>
            <a:pPr marL="880110" lvl="1" indent="-514350"/>
            <a:r>
              <a:rPr lang="en-US" dirty="0" smtClean="0"/>
              <a:t>Restore the monarchies deposed by Napoleon</a:t>
            </a:r>
          </a:p>
          <a:p>
            <a:pPr marL="880110" lvl="1" indent="-514350"/>
            <a:r>
              <a:rPr lang="en-US" dirty="0" smtClean="0"/>
              <a:t>Uphold conservative political ideals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Metternich's 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Great Britain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Austrian Empire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Prussia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Russia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France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/>
              <a:t>Was it right to keep France a great power?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/>
              <a:t>Yes.  A strong France is a strong Europe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Great Powers of Europe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 algn="ctr"/>
            <a:r>
              <a:rPr u="sng" dirty="0" smtClean="0"/>
              <a:t>Napoleon Bonaparte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1769-born in Corsica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Attended military school in France</a:t>
            </a:r>
          </a:p>
          <a:p>
            <a:r>
              <a:rPr lang="en-US" sz="2400" dirty="0" smtClean="0"/>
              <a:t>Joins army of the National Assembly</a:t>
            </a:r>
          </a:p>
          <a:p>
            <a:r>
              <a:rPr lang="en-US" sz="2400" dirty="0" smtClean="0"/>
              <a:t>Appointed </a:t>
            </a:r>
            <a:r>
              <a:rPr lang="en-US" sz="2400" dirty="0" smtClean="0">
                <a:solidFill>
                  <a:schemeClr val="bg1"/>
                </a:solidFill>
              </a:rPr>
              <a:t>general</a:t>
            </a:r>
            <a:r>
              <a:rPr lang="en-US" sz="2400" dirty="0" smtClean="0"/>
              <a:t> of the French Army by the Directory in 1799.</a:t>
            </a:r>
          </a:p>
          <a:p>
            <a:pPr lvl="1"/>
            <a:r>
              <a:rPr lang="en-US" sz="2000" dirty="0" smtClean="0"/>
              <a:t>“savior of the Republic” after successful cannonade (bombardment) to ward off conservatives</a:t>
            </a:r>
          </a:p>
          <a:p>
            <a:pPr lvl="1"/>
            <a:r>
              <a:rPr lang="en-US" sz="2000" dirty="0" smtClean="0"/>
              <a:t>Over the course of </a:t>
            </a:r>
            <a:r>
              <a:rPr lang="en-US" sz="2000" dirty="0" smtClean="0">
                <a:solidFill>
                  <a:schemeClr val="bg1"/>
                </a:solidFill>
              </a:rPr>
              <a:t>1 year, he takes back 9,000 square miles of former French territory</a:t>
            </a:r>
            <a:r>
              <a:rPr lang="en-US" sz="2000" dirty="0" smtClean="0"/>
              <a:t>.</a:t>
            </a:r>
          </a:p>
        </p:txBody>
      </p:sp>
      <p:pic>
        <p:nvPicPr>
          <p:cNvPr id="9" name="Content Placeholder 8" descr="napole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0383" y="1524000"/>
            <a:ext cx="3334871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Coup </a:t>
            </a:r>
            <a:r>
              <a:rPr u="sng" dirty="0" err="1" smtClean="0"/>
              <a:t>d'etat</a:t>
            </a:r>
            <a:r>
              <a:rPr u="sng" dirty="0" smtClean="0"/>
              <a:t> = overthrow the State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/>
              <a:t>November 9, 1799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/>
              <a:t>Napoleon uses his military prestige and success to </a:t>
            </a:r>
            <a:r>
              <a:rPr lang="en-US" b="1" dirty="0" smtClean="0">
                <a:solidFill>
                  <a:schemeClr val="bg1"/>
                </a:solidFill>
              </a:rPr>
              <a:t>overthrow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Directory</a:t>
            </a:r>
          </a:p>
          <a:p>
            <a:r>
              <a:rPr lang="en-US" sz="2000" dirty="0" smtClean="0"/>
              <a:t>Believed the Directory to be </a:t>
            </a:r>
            <a:r>
              <a:rPr lang="en-US" sz="2000" b="1" dirty="0" smtClean="0">
                <a:solidFill>
                  <a:schemeClr val="bg1"/>
                </a:solidFill>
              </a:rPr>
              <a:t>corrupt</a:t>
            </a:r>
            <a:r>
              <a:rPr lang="en-US" sz="2000" dirty="0" smtClean="0"/>
              <a:t> and not interested in serving the will of the people.  The national legislature voted to dissolve the Directory.</a:t>
            </a:r>
          </a:p>
          <a:p>
            <a:r>
              <a:rPr lang="en-US" sz="2000" dirty="0" smtClean="0"/>
              <a:t>This gave Napoleon </a:t>
            </a:r>
            <a:r>
              <a:rPr lang="en-US" sz="2000" b="1" dirty="0" smtClean="0">
                <a:solidFill>
                  <a:schemeClr val="bg1"/>
                </a:solidFill>
              </a:rPr>
              <a:t>dictatorial powers</a:t>
            </a:r>
            <a:r>
              <a:rPr lang="en-US" sz="2000" dirty="0" smtClean="0"/>
              <a:t> as head of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consul.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300_1031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752600"/>
            <a:ext cx="2857500" cy="1924050"/>
          </a:xfrm>
        </p:spPr>
      </p:pic>
      <p:pic>
        <p:nvPicPr>
          <p:cNvPr id="6" name="Picture 5" descr="PH200710190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962400"/>
            <a:ext cx="4419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10, 1799- French Consulate in place</a:t>
            </a:r>
          </a:p>
          <a:p>
            <a:pPr lvl="1"/>
            <a:r>
              <a:rPr lang="en-US" dirty="0" smtClean="0"/>
              <a:t>3 leaders called Consuls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Consul- Napoleon Bonaparte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Consul – Jean Jacques Regis de </a:t>
            </a:r>
            <a:r>
              <a:rPr lang="en-US" dirty="0" err="1" smtClean="0"/>
              <a:t>Cambaceres</a:t>
            </a:r>
            <a:r>
              <a:rPr lang="en-US" dirty="0" smtClean="0"/>
              <a:t> and Charles-Francois Lebrun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1804 - In a sudden turn of events…….</a:t>
            </a:r>
          </a:p>
          <a:p>
            <a:pPr lvl="2">
              <a:buNone/>
            </a:pPr>
            <a:r>
              <a:rPr lang="en-US" dirty="0" smtClean="0"/>
              <a:t>Napoleon drafts a new constitution (4</a:t>
            </a:r>
            <a:r>
              <a:rPr lang="en-US" baseline="30000" dirty="0" smtClean="0"/>
              <a:t>th</a:t>
            </a:r>
            <a:r>
              <a:rPr lang="en-US" dirty="0" smtClean="0"/>
              <a:t> in 8 years) </a:t>
            </a:r>
            <a:r>
              <a:rPr lang="en-US" sz="2000" dirty="0" smtClean="0">
                <a:solidFill>
                  <a:schemeClr val="bg1"/>
                </a:solidFill>
              </a:rPr>
              <a:t>naming him as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consul of France </a:t>
            </a:r>
            <a:r>
              <a:rPr lang="en-US" dirty="0" smtClean="0">
                <a:solidFill>
                  <a:schemeClr val="bg1"/>
                </a:solidFill>
              </a:rPr>
              <a:t>for life</a:t>
            </a:r>
            <a:r>
              <a:rPr lang="en-US" dirty="0" smtClean="0"/>
              <a:t>…unbeknownst to the other consuls.  This is the true beginning of the Napoleonic Era!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>
                <a:solidFill>
                  <a:schemeClr val="bg1"/>
                </a:solidFill>
              </a:rPr>
              <a:t>French Consulate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Plebiscite</a:t>
            </a:r>
            <a:r>
              <a:rPr lang="en-US" dirty="0" smtClean="0"/>
              <a:t>= by the people a vote of YES or NO on specific question (similar to a referendum in California today)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1800- plebiscite votes YES-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Consul of France</a:t>
            </a:r>
          </a:p>
          <a:p>
            <a:r>
              <a:rPr lang="en-US" dirty="0" smtClean="0"/>
              <a:t>1802-plebiscite votes YES-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Consul of France for life</a:t>
            </a:r>
          </a:p>
          <a:p>
            <a:r>
              <a:rPr lang="en-US" dirty="0" smtClean="0"/>
              <a:t>1804-plebiscite votes YES- </a:t>
            </a:r>
            <a:r>
              <a:rPr lang="en-US" dirty="0" smtClean="0">
                <a:solidFill>
                  <a:schemeClr val="bg1"/>
                </a:solidFill>
              </a:rPr>
              <a:t>EMPEROR OF FRANCE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Napoleon becomes Emperor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Napoleon's Coronation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89560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December 2, 1804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Napoleon’s Coronation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at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Notre Dame Cathedral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 takes the  crown from the pope and places it on his head himself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Big controversy-WHY??  This signaled that he felt he was more powerful than the church.</a:t>
            </a:r>
          </a:p>
          <a:p>
            <a:endParaRPr lang="en-US" dirty="0"/>
          </a:p>
        </p:txBody>
      </p:sp>
      <p:pic>
        <p:nvPicPr>
          <p:cNvPr id="7" name="Content Placeholder 6" descr="Napoleon_coron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05200" y="2286000"/>
            <a:ext cx="5202238" cy="33527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 was Enlightened but </a:t>
            </a:r>
            <a:r>
              <a:rPr lang="en-US" b="1" dirty="0" smtClean="0">
                <a:solidFill>
                  <a:schemeClr val="bg1"/>
                </a:solidFill>
              </a:rPr>
              <a:t>did limit some rights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as well.</a:t>
            </a:r>
          </a:p>
          <a:p>
            <a:r>
              <a:rPr lang="en-US" dirty="0" smtClean="0"/>
              <a:t>Reforms focused on four areas: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Economic reform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Social reform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Religious reform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Legal reform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Other improvements: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Brought order to France </a:t>
            </a:r>
            <a:r>
              <a:rPr lang="en-US" dirty="0" smtClean="0"/>
              <a:t>after the instability of the Revolution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Turned Paris into </a:t>
            </a:r>
            <a:r>
              <a:rPr lang="en-US" dirty="0" smtClean="0">
                <a:solidFill>
                  <a:schemeClr val="bg1"/>
                </a:solidFill>
              </a:rPr>
              <a:t>a beautiful city </a:t>
            </a:r>
            <a:r>
              <a:rPr lang="en-US" dirty="0" smtClean="0"/>
              <a:t>(parks, fountains, boulevards, etc…)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Napoleon's Reforms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Slowed inflation and equaled taxation  = stable economy</a:t>
            </a:r>
          </a:p>
          <a:p>
            <a:r>
              <a:rPr lang="en-US" dirty="0" smtClean="0"/>
              <a:t>Balanced budget</a:t>
            </a:r>
          </a:p>
          <a:p>
            <a:r>
              <a:rPr lang="en-US" dirty="0" smtClean="0"/>
              <a:t>Set up a National Bank</a:t>
            </a:r>
          </a:p>
          <a:p>
            <a:r>
              <a:rPr lang="en-US" dirty="0" smtClean="0"/>
              <a:t>Controlled circulation of money</a:t>
            </a:r>
          </a:p>
          <a:p>
            <a:r>
              <a:rPr lang="en-US" u="sng" dirty="0" smtClean="0"/>
              <a:t>Paid off debt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Sold Louisiana Territory to President Jefferson (3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pres)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 $15 Mill (3 cents/acre), we made the Louisiana Purchase</a:t>
            </a:r>
          </a:p>
          <a:p>
            <a:pPr lvl="1"/>
            <a:r>
              <a:rPr lang="en-US" dirty="0" smtClean="0"/>
              <a:t>Napoleon saw this as a way to finance his plans in Europe and give the British more headaches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u="sng" dirty="0" smtClean="0"/>
              <a:t>Economic Reform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5138" y="2000250"/>
              <a:ext cx="1589087" cy="492125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776" y="1990890"/>
                <a:ext cx="1607812" cy="51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" y="2160588"/>
              <a:ext cx="309563" cy="70802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991" y="2151267"/>
                <a:ext cx="328281" cy="726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" y="3086100"/>
              <a:ext cx="274638" cy="354013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991" y="3076736"/>
                <a:ext cx="293355" cy="372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1978025"/>
              <a:ext cx="2230438" cy="22225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0116" y="1968853"/>
                <a:ext cx="2249157" cy="40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1920875"/>
              <a:ext cx="1978025" cy="5715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0804" y="1911588"/>
                <a:ext cx="1996743" cy="757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5679</TotalTime>
  <Words>1343</Words>
  <Application>Microsoft Office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The Napoleonic Era</vt:lpstr>
      <vt:lpstr>PowerPoint Presentation</vt:lpstr>
      <vt:lpstr>Napoleon Bonaparte</vt:lpstr>
      <vt:lpstr>Coup d'etat = overthrow the State</vt:lpstr>
      <vt:lpstr>French Consulate</vt:lpstr>
      <vt:lpstr>Napoleon becomes Emperor</vt:lpstr>
      <vt:lpstr>Napoleon's Coronation</vt:lpstr>
      <vt:lpstr>Napoleon's Reforms</vt:lpstr>
      <vt:lpstr>Economic Reform</vt:lpstr>
      <vt:lpstr>Social Reform </vt:lpstr>
      <vt:lpstr>Religious Reform </vt:lpstr>
      <vt:lpstr>Legal Reform</vt:lpstr>
      <vt:lpstr>Military Mastermind</vt:lpstr>
      <vt:lpstr>Napoleon: The Conquerer</vt:lpstr>
      <vt:lpstr>Napoleon: The Conqueror</vt:lpstr>
      <vt:lpstr>Napoleon's Europe</vt:lpstr>
      <vt:lpstr>Napoleon's ego gets in his way…</vt:lpstr>
      <vt:lpstr>Continental System</vt:lpstr>
      <vt:lpstr>Peninsular War</vt:lpstr>
      <vt:lpstr>Invasion of Russia</vt:lpstr>
      <vt:lpstr>Kick him when he's down???</vt:lpstr>
      <vt:lpstr>Now that he's gone…what do we do?</vt:lpstr>
      <vt:lpstr>Metternich's Agenda</vt:lpstr>
      <vt:lpstr>Great Powers of Europe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Napoleonic Era</dc:title>
  <dc:creator>VPOWER</dc:creator>
  <cp:lastModifiedBy>DONNELLY, JOHN</cp:lastModifiedBy>
  <cp:revision>88</cp:revision>
  <dcterms:created xsi:type="dcterms:W3CDTF">2009-03-09T13:49:55Z</dcterms:created>
  <dcterms:modified xsi:type="dcterms:W3CDTF">2015-02-25T19:00:57Z</dcterms:modified>
</cp:coreProperties>
</file>